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handoutMasterIdLst>
    <p:handoutMasterId r:id="rId17"/>
  </p:handout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6" r:id="rId9"/>
    <p:sldId id="264" r:id="rId10"/>
    <p:sldId id="275" r:id="rId11"/>
    <p:sldId id="274" r:id="rId12"/>
    <p:sldId id="268" r:id="rId13"/>
    <p:sldId id="263" r:id="rId14"/>
    <p:sldId id="272" r:id="rId15"/>
  </p:sldIdLst>
  <p:sldSz cx="12192000" cy="6858000"/>
  <p:notesSz cx="6669088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112" autoAdjust="0"/>
    <p:restoredTop sz="93721" autoAdjust="0"/>
  </p:normalViewPr>
  <p:slideViewPr>
    <p:cSldViewPr snapToGrid="0">
      <p:cViewPr varScale="1">
        <p:scale>
          <a:sx n="108" d="100"/>
          <a:sy n="108" d="100"/>
        </p:scale>
        <p:origin x="822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776866" y="0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EAFD2C-05EE-4723-B97D-2DA35A36A75E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30218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776866" y="9430218"/>
            <a:ext cx="2890665" cy="49800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FF16EA-F09E-46CB-A7FB-579CC169F9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51796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777607" y="1"/>
            <a:ext cx="2889938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383448-D963-4092-9394-B21C790938F7}" type="datetimeFigureOut">
              <a:rPr lang="ru-RU" smtClean="0"/>
              <a:t>31.10.2023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55600" y="1239838"/>
            <a:ext cx="5957888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66909" y="4777958"/>
            <a:ext cx="533527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777607" y="9430091"/>
            <a:ext cx="2889938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8445D-2835-4DDE-84C6-0A8413935E0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682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8445D-2835-4DDE-84C6-0A8413935E02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5690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3147C1-DBC2-4E4F-AF5E-D1B267DD747D}" type="datetime1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2963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72EC79-E6B2-4FE5-9894-B6789558935C}" type="datetime1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8496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CB08B-D7B2-40FB-A76C-FDA0C59FCDE2}" type="datetime1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69350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200C58-BFD0-4012-A228-3301FC8ECBF0}" type="datetime1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6281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CAADAA-9A22-4ABE-AC78-9C6E1CEBF02D}" type="datetime1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7847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604E9F-E1F2-4DE2-AC94-0385825D108C}" type="datetime1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576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A92E6A-A6C8-4C59-92D6-DBB2C9368348}" type="datetime1">
              <a:rPr lang="ru-RU" smtClean="0"/>
              <a:t>31.10.2023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318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0E51EF-206C-489B-906B-D2776D80A33A}" type="datetime1">
              <a:rPr lang="ru-RU" smtClean="0"/>
              <a:t>31.10.2023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83360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4360B5-C2FE-4180-B33A-A6A867089D46}" type="datetime1">
              <a:rPr lang="ru-RU" smtClean="0"/>
              <a:t>31.10.2023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4585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269538-3BFB-4910-9342-216F09955C94}" type="datetime1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43507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AF053-9D34-41F5-A021-F1D588AA63BD}" type="datetime1">
              <a:rPr lang="ru-RU" smtClean="0"/>
              <a:t>31.10.2023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04686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58B5A1-2DD8-49BB-9CA3-389A8D86B4D8}" type="datetime1">
              <a:rPr lang="ru-RU" smtClean="0"/>
              <a:t>31.10.2023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27DD4E-76E6-47AE-9CD3-E185FFED7D1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9252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.jp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герб палаты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6820" y="176847"/>
            <a:ext cx="1281430" cy="11518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909873A-B8FF-4998-A2D7-0CB6D4ACDD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776" y="50760"/>
            <a:ext cx="1060828" cy="1277977"/>
          </a:xfrm>
          <a:prstGeom prst="rect">
            <a:avLst/>
          </a:prstGeom>
        </p:spPr>
      </p:pic>
      <p:sp>
        <p:nvSpPr>
          <p:cNvPr id="10" name="Горизонтальный свиток 9"/>
          <p:cNvSpPr/>
          <p:nvPr/>
        </p:nvSpPr>
        <p:spPr>
          <a:xfrm>
            <a:off x="2077634" y="552450"/>
            <a:ext cx="8131112" cy="1552575"/>
          </a:xfrm>
          <a:prstGeom prst="horizontalScroll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Томская городская Палата общественности</a:t>
            </a:r>
          </a:p>
        </p:txBody>
      </p:sp>
      <p:pic>
        <p:nvPicPr>
          <p:cNvPr id="5124" name="Picture 4" descr="https://img.geliophoto.com/tomsk/45_toms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6305" y="2105025"/>
            <a:ext cx="6918109" cy="4609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z="400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fld>
            <a:endParaRPr lang="ru-RU" sz="40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81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кругленный прямоугольник 5"/>
          <p:cNvSpPr/>
          <p:nvPr/>
        </p:nvSpPr>
        <p:spPr>
          <a:xfrm rot="10800000" flipH="1" flipV="1">
            <a:off x="182992" y="68268"/>
            <a:ext cx="5600699" cy="14573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собраниях ТГПО были рассмотрены многие актуальные темы, в </a:t>
            </a:r>
            <a:r>
              <a:rPr lang="ru-RU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т.ч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959596" y="1399033"/>
            <a:ext cx="4100945" cy="112683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восстановлении и развитии районов Томска, имеющих архитектурно - историческое значение</a:t>
            </a:r>
          </a:p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(на примере Татарской слободы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942099" y="5799182"/>
            <a:ext cx="4100945" cy="81481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Перспективы и направления градостроительного развития Томска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932868" y="2871168"/>
            <a:ext cx="4100945" cy="81481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Российское движение детей и молодежи (РДДМ «Движение первых»): томское измерение.</a:t>
            </a: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42099" y="4822618"/>
            <a:ext cx="4100945" cy="81481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формах организации летнего отдыха детей.</a:t>
            </a: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932868" y="3875972"/>
            <a:ext cx="4100945" cy="81481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Актуальные вопросы частичной мобилизации в Российской Федерации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6959597" y="213181"/>
            <a:ext cx="4100945" cy="108771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реализации Региональной программы капитального ремонта общего имущества в многоквартирных домах, расположенных на территории Томской области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6959596" y="2640457"/>
            <a:ext cx="4100945" cy="75629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Интегративная функция университета в формировании «умных сообществ»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932868" y="1846984"/>
            <a:ext cx="4100945" cy="86243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 увековечении памяти Народного артиста СССР, Героя Социалистического Труда Иннокентия Михайловича Смоктуновского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6959594" y="4413717"/>
            <a:ext cx="4100945" cy="1087716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Роль Томска в создании и продвижении межрегионального маршрута "Золотое кольцо Сибири" (Открываем Сибирь) 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6959595" y="3527087"/>
            <a:ext cx="4100945" cy="75629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развитии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волонтерства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добровольчества в городе Томске</a:t>
            </a:r>
            <a:r>
              <a:rPr lang="ru-RU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6959595" y="5637435"/>
            <a:ext cx="4100945" cy="1011302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роли всероссийской общественной организации «Русское географическое общество» в развитии туризма в Сибирском федеральном округе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fld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823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321" y="3099533"/>
            <a:ext cx="6679134" cy="375846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118" y="85499"/>
            <a:ext cx="6079746" cy="3421181"/>
          </a:xfrm>
          <a:prstGeom prst="rect">
            <a:avLst/>
          </a:prstGeom>
        </p:spPr>
      </p:pic>
      <p:sp>
        <p:nvSpPr>
          <p:cNvPr id="11" name="Овал 10"/>
          <p:cNvSpPr/>
          <p:nvPr/>
        </p:nvSpPr>
        <p:spPr>
          <a:xfrm>
            <a:off x="334457" y="3390479"/>
            <a:ext cx="3771959" cy="1193094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Выездное заседание Собрания ТГПО (Татарская слобода)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 rot="10800000" flipH="1" flipV="1">
            <a:off x="481718" y="5211192"/>
            <a:ext cx="5398546" cy="96766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О восстановлении и сохранении районов Томска, имеющих архитектурно-историческое </a:t>
            </a:r>
            <a:r>
              <a:rPr lang="ru-RU" dirty="0" smtClean="0"/>
              <a:t>значение</a:t>
            </a:r>
          </a:p>
          <a:p>
            <a:pPr algn="ctr"/>
            <a:r>
              <a:rPr lang="ru-RU" dirty="0" smtClean="0"/>
              <a:t> </a:t>
            </a:r>
            <a:r>
              <a:rPr lang="ru-RU" dirty="0"/>
              <a:t>(на примере Татарской слободы)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3885" y="199549"/>
            <a:ext cx="5670570" cy="3190930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z="4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fld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1206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6081" y="2987242"/>
            <a:ext cx="5625405" cy="37502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76" y="571561"/>
            <a:ext cx="6269374" cy="4179583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6218363" y="703366"/>
            <a:ext cx="3279531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Выездные собрания ТГПО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z="4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fld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9681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4845570" y="788343"/>
            <a:ext cx="3614849" cy="112035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Субботники ТГПО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893" y="93069"/>
            <a:ext cx="3296760" cy="439568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0485" y="2754190"/>
            <a:ext cx="5471746" cy="410381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48" y="22676"/>
            <a:ext cx="3911735" cy="5215646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fld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179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2" y="2936453"/>
            <a:ext cx="5654357" cy="376957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618" y="-1"/>
            <a:ext cx="5066147" cy="337743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3311" y="3337511"/>
            <a:ext cx="4224587" cy="281639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z="4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</a:t>
            </a:fld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81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771142" y="2571750"/>
            <a:ext cx="6060464" cy="4040309"/>
          </a:xfrm>
          <a:prstGeom prst="rect">
            <a:avLst/>
          </a:prstGeom>
        </p:spPr>
      </p:pic>
      <p:sp>
        <p:nvSpPr>
          <p:cNvPr id="6" name="Вертикальный свиток 5"/>
          <p:cNvSpPr/>
          <p:nvPr/>
        </p:nvSpPr>
        <p:spPr>
          <a:xfrm>
            <a:off x="140677" y="198071"/>
            <a:ext cx="6550270" cy="5846884"/>
          </a:xfrm>
          <a:prstGeom prst="verticalScroll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1996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городе Томске действует постоянный общественный совещательный орган -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Томская городская Палата </a:t>
            </a:r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общественности (ТГПО),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осуществляет свою деятельность в целях развития гражданского общества Города Томска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***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Палата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создана и действует при Мэре Города Томска.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***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Свою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Палата осуществляет на добровольных началах, являясь одной из форм участия населения в осуществлении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самоуправления.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z="4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fld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695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20918" y="454259"/>
            <a:ext cx="4422531" cy="162657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ТГПО: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реализации гражданами Города Томска своего права на непосредственное участие в решении вопросов местного значения.</a:t>
            </a:r>
            <a:endParaRPr lang="ru-RU" dirty="0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6849208" y="260463"/>
            <a:ext cx="4970586" cy="93529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содействие в организации эффективного механизма взаимодействия населения и органов власти в решении вопросов местного значения (общегородских задач) в интересах устойчивого развития Города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Томска;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849208" y="1267548"/>
            <a:ext cx="4970586" cy="71175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в Городе Томске всех форм самоуправления и самоорганизации граждан;</a:t>
            </a: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6824296" y="3060690"/>
            <a:ext cx="4970586" cy="98346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общественной экспертизы нормативно-правовых актов, общественное наблюдение за деятельностью органов местного самоуправления Города Томска;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6824296" y="4115947"/>
            <a:ext cx="4992566" cy="77461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созданию механизмов для выдвижения разных предложений по решению городских проблем и вопросов местного значения;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6849208" y="2051095"/>
            <a:ext cx="4970586" cy="93780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выдвижение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гражданских инициатив, имеющих общегородское значение и направленных на реализацию конституционных прав свобод и законных интересов граждан;</a:t>
            </a: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6824296" y="4962356"/>
            <a:ext cx="4970586" cy="88802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содействие сглаживанию социально-экономического неравенства путем создания благоприятных условий для самореализации граждан в труде и предпринимательстве;</a:t>
            </a:r>
          </a:p>
          <a:p>
            <a:pPr algn="ctr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6824296" y="5922174"/>
            <a:ext cx="4970586" cy="5753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содействие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развитию эффективности системы управления Городом Томском.</a:t>
            </a:r>
          </a:p>
        </p:txBody>
      </p:sp>
      <p:cxnSp>
        <p:nvCxnSpPr>
          <p:cNvPr id="15" name="Соединительная линия уступом 14"/>
          <p:cNvCxnSpPr/>
          <p:nvPr/>
        </p:nvCxnSpPr>
        <p:spPr>
          <a:xfrm>
            <a:off x="5407269" y="3798277"/>
            <a:ext cx="1417027" cy="704977"/>
          </a:xfrm>
          <a:prstGeom prst="bentConnector3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Соединительная линия уступом 16"/>
          <p:cNvCxnSpPr>
            <a:endCxn id="13" idx="1"/>
          </p:cNvCxnSpPr>
          <p:nvPr/>
        </p:nvCxnSpPr>
        <p:spPr>
          <a:xfrm rot="16200000" flipH="1">
            <a:off x="5063864" y="4449413"/>
            <a:ext cx="2235722" cy="1285142"/>
          </a:xfrm>
          <a:prstGeom prst="bentConnector2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Соединительная линия уступом 18"/>
          <p:cNvCxnSpPr>
            <a:endCxn id="12" idx="1"/>
          </p:cNvCxnSpPr>
          <p:nvPr/>
        </p:nvCxnSpPr>
        <p:spPr>
          <a:xfrm rot="16200000" flipH="1">
            <a:off x="5543123" y="4125195"/>
            <a:ext cx="1453050" cy="1109296"/>
          </a:xfrm>
          <a:prstGeom prst="bentConnector2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Соединительная линия уступом 20"/>
          <p:cNvCxnSpPr>
            <a:endCxn id="10" idx="1"/>
          </p:cNvCxnSpPr>
          <p:nvPr/>
        </p:nvCxnSpPr>
        <p:spPr>
          <a:xfrm flipV="1">
            <a:off x="5627077" y="2519996"/>
            <a:ext cx="1222131" cy="308266"/>
          </a:xfrm>
          <a:prstGeom prst="bentConnector3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Соединительная линия уступом 22"/>
          <p:cNvCxnSpPr>
            <a:endCxn id="7" idx="1"/>
          </p:cNvCxnSpPr>
          <p:nvPr/>
        </p:nvCxnSpPr>
        <p:spPr>
          <a:xfrm flipV="1">
            <a:off x="5539154" y="1623425"/>
            <a:ext cx="1310054" cy="1204837"/>
          </a:xfrm>
          <a:prstGeom prst="bentConnector3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Соединительная линия уступом 26"/>
          <p:cNvCxnSpPr>
            <a:endCxn id="6" idx="1"/>
          </p:cNvCxnSpPr>
          <p:nvPr/>
        </p:nvCxnSpPr>
        <p:spPr>
          <a:xfrm rot="5400000" flipH="1" flipV="1">
            <a:off x="5144105" y="1123159"/>
            <a:ext cx="2100153" cy="1310054"/>
          </a:xfrm>
          <a:prstGeom prst="bentConnector2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/>
          <p:cNvCxnSpPr>
            <a:endCxn id="8" idx="1"/>
          </p:cNvCxnSpPr>
          <p:nvPr/>
        </p:nvCxnSpPr>
        <p:spPr>
          <a:xfrm>
            <a:off x="5882054" y="3277226"/>
            <a:ext cx="942242" cy="275196"/>
          </a:xfrm>
          <a:prstGeom prst="straightConnector1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AutoShape 2" descr="https://www.ridus.ru/images/2019/10/23/996083/in_article_7379e17f6b.webp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" name="AutoShape 4" descr="https://www.ridus.ru/images/2019/10/23/996083/in_article_7379e17f6b.webp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2" y="2741849"/>
            <a:ext cx="5167980" cy="3875985"/>
          </a:xfrm>
          <a:prstGeom prst="rect">
            <a:avLst/>
          </a:prstGeom>
        </p:spPr>
      </p:pic>
      <p:sp>
        <p:nvSpPr>
          <p:cNvPr id="36" name="Скругленный прямоугольник 35"/>
          <p:cNvSpPr/>
          <p:nvPr/>
        </p:nvSpPr>
        <p:spPr>
          <a:xfrm>
            <a:off x="3572606" y="2708032"/>
            <a:ext cx="2341685" cy="124528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ТГПО</a:t>
            </a:r>
            <a:endParaRPr lang="ru-RU" sz="24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z="4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fld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374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740636" y="336551"/>
            <a:ext cx="4157527" cy="1016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Принципы ТГПО</a:t>
            </a:r>
            <a:endParaRPr lang="ru-RU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373" y="1798765"/>
            <a:ext cx="7443438" cy="4962292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740635" y="1498601"/>
            <a:ext cx="4157527" cy="5969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* добровольность</a:t>
            </a:r>
            <a:endParaRPr lang="ru-RU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40634" y="2184402"/>
            <a:ext cx="4157527" cy="5969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* равноправие</a:t>
            </a:r>
            <a:endParaRPr lang="ru-RU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740632" y="2879729"/>
            <a:ext cx="4157527" cy="5969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* </a:t>
            </a:r>
            <a:r>
              <a:rPr lang="ru-RU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коалиционностъ</a:t>
            </a:r>
            <a:endParaRPr lang="ru-RU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740633" y="3575057"/>
            <a:ext cx="4157527" cy="5969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* ответственность</a:t>
            </a:r>
            <a:endParaRPr lang="ru-RU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40632" y="4279911"/>
            <a:ext cx="4157527" cy="5969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* открытость</a:t>
            </a:r>
            <a:r>
              <a:rPr lang="ru-RU" dirty="0" smtClean="0"/>
              <a:t> </a:t>
            </a:r>
            <a:endParaRPr lang="ru-RU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z="4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fld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17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 rot="10800000" flipH="1" flipV="1">
            <a:off x="3495675" y="138682"/>
            <a:ext cx="5600699" cy="728093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ТГПО</a:t>
            </a:r>
            <a:endParaRPr lang="ru-RU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4714486" y="5656728"/>
            <a:ext cx="2867025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ТГПО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580760" y="1196379"/>
            <a:ext cx="2867025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Собрание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ТГПО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083293" y="5656728"/>
            <a:ext cx="2867025" cy="79057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Секретарь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ТГПО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544090" y="1196379"/>
            <a:ext cx="3171825" cy="8191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Коллективные члены </a:t>
            </a: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ТГПО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8239300" y="1200410"/>
            <a:ext cx="3171823" cy="8191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Индивидуальные члены ТГПО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544090" y="2074992"/>
            <a:ext cx="3171825" cy="249555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состав Палаты входят представители различных общественных объединений, некоммерческих, национально-культурных, религиозных организаций, представители территориальных общественных самоуправлений, ассоциации и союзы юридических лиц</a:t>
            </a: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8239300" y="2074992"/>
            <a:ext cx="3171823" cy="2495551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Это крупные общественные деятели, авторитетные представители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делового сообщества и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бизнеса; люди, имеющие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большие заслуги в области образования, науки, культуры, здравоохранения, </a:t>
            </a:r>
            <a:r>
              <a:rPr lang="ru-RU" sz="1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т.д., или занимающиеся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иной общественно значимой деятельностью</a:t>
            </a:r>
          </a:p>
        </p:txBody>
      </p:sp>
      <p:sp>
        <p:nvSpPr>
          <p:cNvPr id="12" name="Стрелка влево 11"/>
          <p:cNvSpPr/>
          <p:nvPr/>
        </p:nvSpPr>
        <p:spPr>
          <a:xfrm>
            <a:off x="3843545" y="3488316"/>
            <a:ext cx="647102" cy="302633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лево 12"/>
          <p:cNvSpPr/>
          <p:nvPr/>
        </p:nvSpPr>
        <p:spPr>
          <a:xfrm rot="10800000">
            <a:off x="7504071" y="3523450"/>
            <a:ext cx="596646" cy="334496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низ 13"/>
          <p:cNvSpPr/>
          <p:nvPr/>
        </p:nvSpPr>
        <p:spPr>
          <a:xfrm>
            <a:off x="5798456" y="2208933"/>
            <a:ext cx="484632" cy="743970"/>
          </a:xfrm>
          <a:prstGeom prst="down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право 14"/>
          <p:cNvSpPr/>
          <p:nvPr/>
        </p:nvSpPr>
        <p:spPr>
          <a:xfrm>
            <a:off x="7586368" y="1433380"/>
            <a:ext cx="514349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/>
          <p:cNvSpPr/>
          <p:nvPr/>
        </p:nvSpPr>
        <p:spPr>
          <a:xfrm>
            <a:off x="4607260" y="3201852"/>
            <a:ext cx="2867025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</a:t>
            </a:r>
          </a:p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ТГПО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трелка вправо 16"/>
          <p:cNvSpPr/>
          <p:nvPr/>
        </p:nvSpPr>
        <p:spPr>
          <a:xfrm rot="10800000">
            <a:off x="3854498" y="1461473"/>
            <a:ext cx="514349" cy="484632"/>
          </a:xfrm>
          <a:prstGeom prst="righ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Овал 17"/>
          <p:cNvSpPr/>
          <p:nvPr/>
        </p:nvSpPr>
        <p:spPr>
          <a:xfrm>
            <a:off x="993580" y="5656728"/>
            <a:ext cx="3013325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 Мэра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Стрелка влево 18"/>
          <p:cNvSpPr/>
          <p:nvPr/>
        </p:nvSpPr>
        <p:spPr>
          <a:xfrm rot="13876116">
            <a:off x="7518710" y="4807864"/>
            <a:ext cx="1032610" cy="334496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 влево 19"/>
          <p:cNvSpPr/>
          <p:nvPr/>
        </p:nvSpPr>
        <p:spPr>
          <a:xfrm rot="16200000">
            <a:off x="5602344" y="4740261"/>
            <a:ext cx="1032610" cy="334496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лево 20"/>
          <p:cNvSpPr/>
          <p:nvPr/>
        </p:nvSpPr>
        <p:spPr>
          <a:xfrm rot="18875415">
            <a:off x="3718216" y="4917278"/>
            <a:ext cx="1032610" cy="334496"/>
          </a:xfrm>
          <a:prstGeom prst="leftArrow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fld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819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utoShape 8" descr="https://yt3.ggpht.com/a/AATXAJxXFzfdDwoAcfqkMZYbtpbsQbpNMmA2axkAag=s100-c-k-c0xffffffff-no-rj-m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Picture 2" descr="https://avatars.dzeninfra.ru/get-ynews/5900112/c75930b89d6195864ddadd7f8abe07f4/796x44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7628" y="1952778"/>
            <a:ext cx="3192281" cy="1846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3428" y="3325171"/>
            <a:ext cx="3629341" cy="3495688"/>
          </a:xfrm>
          <a:prstGeom prst="rect">
            <a:avLst/>
          </a:prstGeom>
        </p:spPr>
      </p:pic>
      <p:sp>
        <p:nvSpPr>
          <p:cNvPr id="14" name="Скругленный прямоугольник 13"/>
          <p:cNvSpPr/>
          <p:nvPr/>
        </p:nvSpPr>
        <p:spPr>
          <a:xfrm>
            <a:off x="240717" y="689473"/>
            <a:ext cx="2552700" cy="282892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Председателем Томской городской Палаты общественности решением Совета (№83 от 01 февраля 2023) сроком на 2 года избран </a:t>
            </a:r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Кузнецов Сергей Дмитриевич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прошлом занимал должности: заместителя Мэра г. Томска; руководителя Профсоюза предпринимателей Томской области; руководителя аппарата 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Государственной /Законодательной Думы Томской области</a:t>
            </a:r>
            <a:endParaRPr lang="ru-RU" sz="12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2201693" y="512661"/>
            <a:ext cx="2724150" cy="6953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ТГПО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538" y="1927123"/>
            <a:ext cx="3183864" cy="2216268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6270129" y="1527225"/>
            <a:ext cx="3587334" cy="100903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 администрации Города Томска в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заседаниях ТГПО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принимает участие представитель Мэра – </a:t>
            </a:r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Чубенко Константин Иванович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заместитель Мэра Города Томска по социальной политике.</a:t>
            </a:r>
          </a:p>
        </p:txBody>
      </p:sp>
      <p:sp>
        <p:nvSpPr>
          <p:cNvPr id="19" name="Овал 18"/>
          <p:cNvSpPr/>
          <p:nvPr/>
        </p:nvSpPr>
        <p:spPr>
          <a:xfrm>
            <a:off x="9368252" y="698472"/>
            <a:ext cx="2724150" cy="6953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Представитель Мэра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Овал 12"/>
          <p:cNvSpPr/>
          <p:nvPr/>
        </p:nvSpPr>
        <p:spPr>
          <a:xfrm>
            <a:off x="5026025" y="101537"/>
            <a:ext cx="3657601" cy="6953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ТГПО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9599" y="4143391"/>
            <a:ext cx="1538839" cy="2097129"/>
          </a:xfrm>
          <a:prstGeom prst="rect">
            <a:avLst/>
          </a:prstGeom>
        </p:spPr>
      </p:pic>
      <p:sp>
        <p:nvSpPr>
          <p:cNvPr id="15" name="Овал 14"/>
          <p:cNvSpPr/>
          <p:nvPr/>
        </p:nvSpPr>
        <p:spPr>
          <a:xfrm>
            <a:off x="397261" y="4047533"/>
            <a:ext cx="2724150" cy="6953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Ответственный секретарь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ТГПО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82986" y="5158030"/>
            <a:ext cx="2552700" cy="11771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Мандрик</a:t>
            </a:r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Надежда Федоровна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(Правовой инспектор Общественного объединения Томской областной организации «Всероссийского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Электропрофсоюза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»).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fld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979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4397375" y="59733"/>
            <a:ext cx="3657601" cy="69532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Совет ТГПО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5" descr="169630553703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3302" y="3630750"/>
            <a:ext cx="1717025" cy="1640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46671" y="3202252"/>
            <a:ext cx="2552700" cy="159764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Макогон Татьяна Ивановна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Координационного Совета женщин г. Томска; стояла у истоков создания Томской городской Палаты общественности; долгое время возглавляла Комитет по местному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самоуправлению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 descr="https://www.riatomsk.ru/Upload/sub-0/640_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631" y="3858749"/>
            <a:ext cx="2263808" cy="1282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7650163" y="2759539"/>
            <a:ext cx="2800349" cy="17716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Сорокова</a:t>
            </a:r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Лариса Анатольевна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Председатель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ТОС «Совет микрорайона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Мокрушинский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г. Томск. Член попечительского совета ОГАУ "Комплексный центр социального обслуживания населения Томской области"; Член комиссии по реализации проекта "Комфортная городская среда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4956176" y="4662736"/>
            <a:ext cx="3098800" cy="12170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Чаповская</a:t>
            </a:r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Екатерина Владимировна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правления Томского областного некоммерческого благотворительного фонда «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БлаговестЪ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 Входит в состав Координационного совета женщин при Мэре Города Томска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5" descr="http://blagovest.tomsk.ru/i/content/372/pagecontent/IMG_0688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3223" y="4799899"/>
            <a:ext cx="1270927" cy="20440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Овал 20"/>
          <p:cNvSpPr/>
          <p:nvPr/>
        </p:nvSpPr>
        <p:spPr>
          <a:xfrm>
            <a:off x="227306" y="111621"/>
            <a:ext cx="2752725" cy="6953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индивидуальных члена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8940800" y="111621"/>
            <a:ext cx="2752725" cy="695325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 коллективных члена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Соединительная линия уступом 26"/>
          <p:cNvCxnSpPr>
            <a:stCxn id="23" idx="3"/>
          </p:cNvCxnSpPr>
          <p:nvPr/>
        </p:nvCxnSpPr>
        <p:spPr>
          <a:xfrm rot="5400000">
            <a:off x="8285667" y="687150"/>
            <a:ext cx="1040292" cy="1076228"/>
          </a:xfrm>
          <a:prstGeom prst="bentConnector4">
            <a:avLst>
              <a:gd name="adj1" fmla="val 7566"/>
              <a:gd name="adj2" fmla="val 121241"/>
            </a:avLst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29"/>
          <p:cNvCxnSpPr>
            <a:stCxn id="23" idx="5"/>
            <a:endCxn id="12" idx="3"/>
          </p:cNvCxnSpPr>
          <p:nvPr/>
        </p:nvCxnSpPr>
        <p:spPr>
          <a:xfrm rot="5400000">
            <a:off x="9400332" y="1755298"/>
            <a:ext cx="2940246" cy="839886"/>
          </a:xfrm>
          <a:prstGeom prst="bentConnector2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Соединительная линия уступом 32"/>
          <p:cNvCxnSpPr>
            <a:stCxn id="23" idx="4"/>
            <a:endCxn id="13" idx="0"/>
          </p:cNvCxnSpPr>
          <p:nvPr/>
        </p:nvCxnSpPr>
        <p:spPr>
          <a:xfrm rot="5400000">
            <a:off x="6483475" y="829048"/>
            <a:ext cx="3855790" cy="3811587"/>
          </a:xfrm>
          <a:prstGeom prst="bentConnector3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Скругленный прямоугольник 33"/>
          <p:cNvSpPr/>
          <p:nvPr/>
        </p:nvSpPr>
        <p:spPr>
          <a:xfrm>
            <a:off x="8267699" y="964360"/>
            <a:ext cx="2892426" cy="15621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Иглаков</a:t>
            </a:r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Антон Александрович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u="sng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Обладатель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крапового берета. Входит в состав Президиума ТРО Российского Союза ветеранов Афганистана. Руководитель Томской региональной спортивно-патриотической общественной организации «СЫНЫ ОТЕЧЕСТВА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6" descr="27923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97245" y="1502287"/>
            <a:ext cx="1066184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9" name="Соединительная линия уступом 38"/>
          <p:cNvCxnSpPr>
            <a:endCxn id="10" idx="0"/>
          </p:cNvCxnSpPr>
          <p:nvPr/>
        </p:nvCxnSpPr>
        <p:spPr>
          <a:xfrm rot="5400000">
            <a:off x="339689" y="1938272"/>
            <a:ext cx="2347312" cy="180648"/>
          </a:xfrm>
          <a:prstGeom prst="bentConnector3">
            <a:avLst/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Скругленный прямоугольник 39"/>
          <p:cNvSpPr/>
          <p:nvPr/>
        </p:nvSpPr>
        <p:spPr>
          <a:xfrm>
            <a:off x="327319" y="1278685"/>
            <a:ext cx="2552700" cy="124777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1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Ляхович</a:t>
            </a:r>
            <a:r>
              <a:rPr lang="ru-RU" sz="1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Леонид Семенович</a:t>
            </a:r>
            <a:r>
              <a:rPr lang="ru-RU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Академик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Российской академии архитектуры и строительных наук, Доктор технических наук, профессор, Почетный строитель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России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4" descr="https://depvpo.tomsk.gov.ru/uploads/1/ea31d53743bc60035b35fae22088a790a78e0c63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371" y="1430850"/>
            <a:ext cx="1698004" cy="176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Соединительная линия уступом 42"/>
          <p:cNvCxnSpPr>
            <a:stCxn id="21" idx="3"/>
            <a:endCxn id="40" idx="1"/>
          </p:cNvCxnSpPr>
          <p:nvPr/>
        </p:nvCxnSpPr>
        <p:spPr>
          <a:xfrm rot="5400000">
            <a:off x="-119851" y="1152288"/>
            <a:ext cx="1197455" cy="303114"/>
          </a:xfrm>
          <a:prstGeom prst="bentConnector4">
            <a:avLst>
              <a:gd name="adj1" fmla="val 19698"/>
              <a:gd name="adj2" fmla="val 175417"/>
            </a:avLst>
          </a:prstGeom>
          <a:ln>
            <a:solidFill>
              <a:schemeClr val="accent6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fld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453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 rot="10800000" flipH="1" flipV="1">
            <a:off x="3295649" y="2814638"/>
            <a:ext cx="5600699" cy="1457325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Члены ТГПО являются представителями различных областей гражданского общества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33361" y="3086101"/>
            <a:ext cx="2990850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Наука и образование</a:t>
            </a:r>
            <a:endParaRPr lang="ru-RU" dirty="0"/>
          </a:p>
        </p:txBody>
      </p:sp>
      <p:sp>
        <p:nvSpPr>
          <p:cNvPr id="6" name="Овал 5"/>
          <p:cNvSpPr/>
          <p:nvPr/>
        </p:nvSpPr>
        <p:spPr>
          <a:xfrm>
            <a:off x="8967786" y="3086101"/>
            <a:ext cx="2828926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Здравоохранение</a:t>
            </a:r>
            <a:endParaRPr lang="ru-RU" dirty="0"/>
          </a:p>
        </p:txBody>
      </p:sp>
      <p:sp>
        <p:nvSpPr>
          <p:cNvPr id="7" name="Овал 6"/>
          <p:cNvSpPr/>
          <p:nvPr/>
        </p:nvSpPr>
        <p:spPr>
          <a:xfrm>
            <a:off x="4802862" y="1355978"/>
            <a:ext cx="2828926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Культура и искусство </a:t>
            </a:r>
            <a:endParaRPr lang="ru-RU" dirty="0"/>
          </a:p>
        </p:txBody>
      </p:sp>
      <p:sp>
        <p:nvSpPr>
          <p:cNvPr id="8" name="Овал 7"/>
          <p:cNvSpPr/>
          <p:nvPr/>
        </p:nvSpPr>
        <p:spPr>
          <a:xfrm>
            <a:off x="1026800" y="811719"/>
            <a:ext cx="2828926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Бизнес и производство </a:t>
            </a:r>
            <a:endParaRPr lang="ru-RU" dirty="0"/>
          </a:p>
        </p:txBody>
      </p:sp>
      <p:sp>
        <p:nvSpPr>
          <p:cNvPr id="9" name="Овал 8"/>
          <p:cNvSpPr/>
          <p:nvPr/>
        </p:nvSpPr>
        <p:spPr>
          <a:xfrm>
            <a:off x="1527831" y="5654641"/>
            <a:ext cx="2828926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Спорт </a:t>
            </a:r>
            <a:endParaRPr lang="ru-RU" dirty="0"/>
          </a:p>
        </p:txBody>
      </p:sp>
      <p:sp>
        <p:nvSpPr>
          <p:cNvPr id="10" name="Овал 9"/>
          <p:cNvSpPr/>
          <p:nvPr/>
        </p:nvSpPr>
        <p:spPr>
          <a:xfrm>
            <a:off x="4805823" y="4903281"/>
            <a:ext cx="2828926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Социальная защита населения</a:t>
            </a:r>
            <a:endParaRPr lang="ru-RU" dirty="0"/>
          </a:p>
        </p:txBody>
      </p:sp>
      <p:sp>
        <p:nvSpPr>
          <p:cNvPr id="11" name="Овал 10"/>
          <p:cNvSpPr/>
          <p:nvPr/>
        </p:nvSpPr>
        <p:spPr>
          <a:xfrm>
            <a:off x="7866494" y="5654641"/>
            <a:ext cx="2990850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Территориальные общественные самоуправления</a:t>
            </a:r>
            <a:endParaRPr lang="ru-RU" dirty="0"/>
          </a:p>
        </p:txBody>
      </p:sp>
      <p:sp>
        <p:nvSpPr>
          <p:cNvPr id="12" name="Овал 11"/>
          <p:cNvSpPr/>
          <p:nvPr/>
        </p:nvSpPr>
        <p:spPr>
          <a:xfrm>
            <a:off x="8664745" y="811719"/>
            <a:ext cx="2990850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Национально-культурные  автономии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z="400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fld>
            <a:endParaRPr lang="ru-RU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2831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dmin.tomsk.ru/www/news.nsf/35da52f005a03ea54725794900100e7e/f878ff6e77aab1ca472589c100150d42/body/0.8A!OpenElement&amp;FieldElemFormat=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604" y="100774"/>
            <a:ext cx="4900474" cy="3675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8388" y="2095129"/>
            <a:ext cx="6523113" cy="4348741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8205141" y="5899150"/>
            <a:ext cx="3279531" cy="914400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25-летие ТГПО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271217" y="3441711"/>
            <a:ext cx="4598633" cy="334395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Все эти годы члены ТГПО принимали активное участие в экспертизе проектов исполнительной и представительной власти города. Практически ни одни общественные слушания, проводимые муниципалитетом – по бюджету, транспортной схеме Томска, изменения в Устав города не обходились без участия членов палаты. Это возможно благодаря тому, что в палате собрались действительно активные, инициативные, неравнодушные к судьбе своего города люди.</a:t>
            </a: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738183" y="349898"/>
            <a:ext cx="5521569" cy="914400"/>
          </a:xfrm>
          <a:prstGeom prst="round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ТГПО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27DD4E-76E6-47AE-9CD3-E185FFED7D1D}" type="slidenum">
              <a:rPr lang="ru-RU" sz="400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fld>
            <a:endParaRPr lang="ru-RU" sz="4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454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4324</TotalTime>
  <Words>840</Words>
  <Application>Microsoft Office PowerPoint</Application>
  <PresentationFormat>Широкоэкранный</PresentationFormat>
  <Paragraphs>99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Томская городская Палата общественности</dc:title>
  <dc:creator>Карпова Оксана Сергеевна</dc:creator>
  <cp:lastModifiedBy>Карпова Оксана Сергеевна</cp:lastModifiedBy>
  <cp:revision>157</cp:revision>
  <cp:lastPrinted>2023-10-31T04:35:04Z</cp:lastPrinted>
  <dcterms:created xsi:type="dcterms:W3CDTF">2023-10-10T04:38:29Z</dcterms:created>
  <dcterms:modified xsi:type="dcterms:W3CDTF">2023-10-31T04:40:23Z</dcterms:modified>
</cp:coreProperties>
</file>